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88" r:id="rId3"/>
    <p:sldId id="269" r:id="rId4"/>
    <p:sldId id="270" r:id="rId5"/>
    <p:sldId id="271" r:id="rId6"/>
    <p:sldId id="272" r:id="rId7"/>
    <p:sldId id="282" r:id="rId8"/>
    <p:sldId id="28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08" autoAdjust="0"/>
    <p:restoredTop sz="96215" autoAdjust="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14400"/>
            <a:ext cx="6705600" cy="76200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2133600"/>
            <a:ext cx="4572000" cy="12954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314EB63-592D-4CC1-B86E-0A99927D49A6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0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F32047-2E9B-4600-8808-46EAC4606806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0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24550" y="838200"/>
            <a:ext cx="1619250" cy="52879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838200"/>
            <a:ext cx="4705350" cy="52879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5A4D7F-B521-4D3E-8C22-FF8E52C1A09D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921AED0-4BA6-4707-9ED7-AA19E989D736}" type="datetimeFigureOut">
              <a:rPr lang="en-US" smtClean="0"/>
              <a:pPr/>
              <a:t>10/20/2019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5BC5CD8-56E6-4F69-BE5F-06AFC04EDE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1AED0-4BA6-4707-9ED7-AA19E989D736}" type="datetimeFigureOut">
              <a:rPr lang="en-US" smtClean="0"/>
              <a:pPr/>
              <a:t>10/20/2019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C5CD8-56E6-4F69-BE5F-06AFC04EDEF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  <p:transition>
    <p:fade thruBlk="1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1AED0-4BA6-4707-9ED7-AA19E989D736}" type="datetimeFigureOut">
              <a:rPr lang="en-US" smtClean="0"/>
              <a:pPr/>
              <a:t>10/20/2019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C5CD8-56E6-4F69-BE5F-06AFC04EDEF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1AED0-4BA6-4707-9ED7-AA19E989D736}" type="datetimeFigureOut">
              <a:rPr lang="en-US" smtClean="0"/>
              <a:pPr/>
              <a:t>10/20/2019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C5CD8-56E6-4F69-BE5F-06AFC04EDEF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1AED0-4BA6-4707-9ED7-AA19E989D736}" type="datetimeFigureOut">
              <a:rPr lang="en-US" smtClean="0"/>
              <a:pPr/>
              <a:t>10/20/2019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C5CD8-56E6-4F69-BE5F-06AFC04EDE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1AED0-4BA6-4707-9ED7-AA19E989D736}" type="datetimeFigureOut">
              <a:rPr lang="en-US" smtClean="0"/>
              <a:pPr/>
              <a:t>10/20/2019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C5CD8-56E6-4F69-BE5F-06AFC04EDEF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1AED0-4BA6-4707-9ED7-AA19E989D736}" type="datetimeFigureOut">
              <a:rPr lang="en-US" smtClean="0"/>
              <a:pPr/>
              <a:t>10/20/2019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C5CD8-56E6-4F69-BE5F-06AFC04EDE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5921AED0-4BA6-4707-9ED7-AA19E989D736}" type="datetimeFigureOut">
              <a:rPr lang="en-US" smtClean="0"/>
              <a:pPr/>
              <a:t>10/20/2019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C5CD8-56E6-4F69-BE5F-06AFC04EDE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1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1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D312EB-5884-4B16-ACF5-E849977E103E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921AED0-4BA6-4707-9ED7-AA19E989D736}" type="datetimeFigureOut">
              <a:rPr lang="en-US" smtClean="0"/>
              <a:pPr/>
              <a:t>10/20/2019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5BC5CD8-56E6-4F69-BE5F-06AFC04EDEF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1AED0-4BA6-4707-9ED7-AA19E989D736}" type="datetimeFigureOut">
              <a:rPr lang="en-US" smtClean="0"/>
              <a:pPr/>
              <a:t>10/20/2019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C5CD8-56E6-4F69-BE5F-06AFC04EDE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1AED0-4BA6-4707-9ED7-AA19E989D736}" type="datetimeFigureOut">
              <a:rPr lang="en-US" smtClean="0"/>
              <a:pPr/>
              <a:t>10/20/2019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C5CD8-56E6-4F69-BE5F-06AFC04EDE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399" y="4406900"/>
            <a:ext cx="6437313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0" y="2906713"/>
            <a:ext cx="6437312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72C1D9-5F38-4CCC-BBFD-F5DDB724FC62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52600" y="1600200"/>
            <a:ext cx="2819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2819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2D05A8-5AEB-4F01-B258-E84EB2F21666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603554-ADE1-4497-94C2-BD667869E7DE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0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BFDE90-92BA-4B3E-B555-2407920BA125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DA8244-66E8-4EA1-BD01-EEE08D6601C9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73050"/>
            <a:ext cx="274320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0" y="273050"/>
            <a:ext cx="4724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1435100"/>
            <a:ext cx="274320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7E4054-D6F8-4BE2-81FE-6EBBD7FDF2FE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4800600"/>
            <a:ext cx="522128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57400" y="838199"/>
            <a:ext cx="5221288" cy="38893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57400" y="5367338"/>
            <a:ext cx="522128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B61D3D-ABD3-4D13-81F1-6CFFC237D590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838200"/>
            <a:ext cx="624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52600" y="1600200"/>
            <a:ext cx="57912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B993406-65C4-4D22-BD95-804FD5C566B8}" type="slidenum">
              <a:rPr lang="en-US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prstClr val="black"/>
              </a:solidFill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fade thruBlk="1"/>
  </p:transition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accent1">
              <a:lumMod val="50000"/>
            </a:schemeClr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accent2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accent2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accent2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accent2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accent2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accent2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accent2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accent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 i="1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 i="1">
          <a:solidFill>
            <a:schemeClr val="accent1">
              <a:lumMod val="50000"/>
            </a:schemeClr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i="1">
          <a:solidFill>
            <a:schemeClr val="accent1">
              <a:lumMod val="50000"/>
            </a:schemeClr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 i="1">
          <a:solidFill>
            <a:schemeClr val="accent1">
              <a:lumMod val="50000"/>
            </a:schemeClr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 i="1">
          <a:solidFill>
            <a:schemeClr val="accent1">
              <a:lumMod val="50000"/>
            </a:schemeClr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 i="1">
          <a:solidFill>
            <a:schemeClr val="accent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 i="1">
          <a:solidFill>
            <a:schemeClr val="accent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 i="1">
          <a:solidFill>
            <a:schemeClr val="accent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 i="1">
          <a:solidFill>
            <a:schemeClr val="accent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921AED0-4BA6-4707-9ED7-AA19E989D736}" type="datetimeFigureOut">
              <a:rPr lang="en-US" smtClean="0"/>
              <a:pPr/>
              <a:t>10/20/2019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5BC5CD8-56E6-4F69-BE5F-06AFC04EDEF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fade thruBlk="1"/>
  </p:transition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922494"/>
            <a:ext cx="5791200" cy="646331"/>
          </a:xfr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Georgia" pitchFamily="18" charset="0"/>
              </a:rPr>
              <a:t>The Acts of the Apostles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83007"/>
            <a:ext cx="7467600" cy="1717393"/>
          </a:xfrm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chemeClr val="tx1"/>
                </a:solidFill>
                <a:latin typeface="Georgia" pitchFamily="18" charset="0"/>
              </a:rPr>
              <a:t>Acts 23 – Paul’s Second Defense In Jerusalem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Georgia" pitchFamily="18" charset="0"/>
              </a:rPr>
              <a:t>(Before the Sanhedrin Council)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34400" y="6553200"/>
            <a:ext cx="457200" cy="304800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07D312EB-5884-4B16-ACF5-E849977E103E}" type="slidenum">
              <a:rPr lang="en-US" sz="1200" smtClean="0">
                <a:solidFill>
                  <a:prstClr val="black"/>
                </a:solidFill>
                <a:latin typeface="Georgia" pitchFamily="18" charset="0"/>
              </a:rPr>
              <a:pPr>
                <a:defRPr/>
              </a:pPr>
              <a:t>1</a:t>
            </a:fld>
            <a:endParaRPr lang="en-US" sz="1200" dirty="0">
              <a:solidFill>
                <a:prstClr val="black"/>
              </a:solidFill>
              <a:latin typeface="Georgia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70170" y="5054025"/>
            <a:ext cx="502092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dirty="0">
                <a:solidFill>
                  <a:prstClr val="black"/>
                </a:solidFill>
                <a:latin typeface="Georgia" pitchFamily="18" charset="0"/>
              </a:rPr>
              <a:t>Sunday – June 9, 2019</a:t>
            </a:r>
            <a:endParaRPr lang="en-US" sz="3200" dirty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8233665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93812"/>
          </a:xfrm>
          <a:solidFill>
            <a:schemeClr val="bg1"/>
          </a:solidFill>
        </p:spPr>
        <p:txBody>
          <a:bodyPr>
            <a:sp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b="1" dirty="0"/>
              <a:t>The Jews vow to kill Paul (23:12-30):</a:t>
            </a:r>
          </a:p>
          <a:p>
            <a:pPr lvl="0">
              <a:spcBef>
                <a:spcPts val="0"/>
              </a:spcBef>
            </a:pPr>
            <a:r>
              <a:rPr lang="en-US" dirty="0"/>
              <a:t>Forty Jews conspire together against Paul saying that they would neither eat nor drink until they killed Paul.</a:t>
            </a:r>
            <a:endParaRPr lang="en-US" b="1" dirty="0"/>
          </a:p>
          <a:p>
            <a:pPr lvl="0">
              <a:spcBef>
                <a:spcPts val="0"/>
              </a:spcBef>
            </a:pPr>
            <a:r>
              <a:rPr lang="en-US" dirty="0"/>
              <a:t>They reveal their plot against Paul to the Sanhedrin Council (23:14).</a:t>
            </a:r>
            <a:endParaRPr lang="en-US" b="1" dirty="0"/>
          </a:p>
          <a:p>
            <a:pPr lvl="0">
              <a:spcBef>
                <a:spcPts val="0"/>
              </a:spcBef>
            </a:pPr>
            <a:r>
              <a:rPr lang="en-US" dirty="0"/>
              <a:t>The plot. (23:15).</a:t>
            </a:r>
            <a:endParaRPr lang="en-US" b="1" dirty="0"/>
          </a:p>
          <a:p>
            <a:pPr lvl="0">
              <a:spcBef>
                <a:spcPts val="0"/>
              </a:spcBef>
            </a:pPr>
            <a:r>
              <a:rPr lang="en-US" dirty="0"/>
              <a:t>Word came to Paul of the plot by way of his sister’s son (Paul’s nephew) (23:16).</a:t>
            </a:r>
            <a:endParaRPr lang="en-US" b="1" dirty="0"/>
          </a:p>
          <a:p>
            <a:pPr lvl="0">
              <a:spcBef>
                <a:spcPts val="0"/>
              </a:spcBef>
            </a:pPr>
            <a:r>
              <a:rPr lang="en-US" dirty="0"/>
              <a:t>Paul then called for one of the centurions and pleaded with him to take the young man to the chief captain that this evil plot be exposed.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>
            <a:spAutoFit/>
          </a:bodyPr>
          <a:lstStyle/>
          <a:p>
            <a:r>
              <a:rPr lang="en-US" dirty="0"/>
              <a:t>Paul’s Defense</a:t>
            </a:r>
          </a:p>
        </p:txBody>
      </p:sp>
    </p:spTree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893647"/>
          </a:xfrm>
          <a:solidFill>
            <a:schemeClr val="bg1"/>
          </a:solidFill>
        </p:spPr>
        <p:txBody>
          <a:bodyPr>
            <a:sp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b="1" dirty="0"/>
              <a:t>The captain, Claudius Lysias (Acts 23:26)</a:t>
            </a:r>
            <a:r>
              <a:rPr lang="en-US" dirty="0"/>
              <a:t> </a:t>
            </a:r>
            <a:r>
              <a:rPr lang="en-US" b="1" dirty="0"/>
              <a:t>again saved Paul. (Note: Romans 15:30-32)</a:t>
            </a:r>
          </a:p>
          <a:p>
            <a:pPr>
              <a:spcBef>
                <a:spcPts val="0"/>
              </a:spcBef>
            </a:pPr>
            <a:r>
              <a:rPr lang="en-US" dirty="0"/>
              <a:t>He determined to send Paul to Caesarea for his safety. </a:t>
            </a:r>
            <a:r>
              <a:rPr lang="en-US" b="1" dirty="0"/>
              <a:t>(23:12-26:32)</a:t>
            </a:r>
          </a:p>
          <a:p>
            <a:pPr lvl="0">
              <a:spcBef>
                <a:spcPts val="0"/>
              </a:spcBef>
            </a:pPr>
            <a:r>
              <a:rPr lang="en-US" dirty="0"/>
              <a:t>The captain sends Paul with an escort of 470 soldiers (23:23).</a:t>
            </a:r>
          </a:p>
          <a:p>
            <a:pPr lvl="1">
              <a:spcBef>
                <a:spcPts val="0"/>
              </a:spcBef>
            </a:pPr>
            <a:r>
              <a:rPr lang="en-US" b="1" dirty="0"/>
              <a:t>200 Soldiers</a:t>
            </a:r>
          </a:p>
          <a:p>
            <a:pPr lvl="1">
              <a:spcBef>
                <a:spcPts val="0"/>
              </a:spcBef>
            </a:pPr>
            <a:r>
              <a:rPr lang="en-US" b="1" dirty="0"/>
              <a:t>70 Horsemen</a:t>
            </a:r>
          </a:p>
          <a:p>
            <a:pPr lvl="1">
              <a:spcBef>
                <a:spcPts val="0"/>
              </a:spcBef>
            </a:pPr>
            <a:r>
              <a:rPr lang="en-US" b="1" dirty="0"/>
              <a:t>200 Spearmen</a:t>
            </a:r>
          </a:p>
          <a:p>
            <a:pPr lvl="0">
              <a:spcBef>
                <a:spcPts val="0"/>
              </a:spcBef>
            </a:pPr>
            <a:r>
              <a:rPr lang="en-US" dirty="0"/>
              <a:t>Their objective was to get Paul safely to Caesarea with a letter to the Roman governor Felix.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>
            <a:spAutoFit/>
          </a:bodyPr>
          <a:lstStyle/>
          <a:p>
            <a:r>
              <a:rPr lang="en-US" dirty="0"/>
              <a:t>Paul’s Defense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267200" y="4114800"/>
            <a:ext cx="13965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9:00 PM</a:t>
            </a:r>
          </a:p>
        </p:txBody>
      </p:sp>
    </p:spTree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295400"/>
            <a:ext cx="8610600" cy="5493812"/>
          </a:xfrm>
          <a:solidFill>
            <a:schemeClr val="bg1"/>
          </a:solidFill>
        </p:spPr>
        <p:txBody>
          <a:bodyPr>
            <a:sp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b="1" dirty="0"/>
              <a:t>Claudius Lysias’ letter (23:26-30):</a:t>
            </a:r>
          </a:p>
          <a:p>
            <a:pPr lvl="0">
              <a:spcBef>
                <a:spcPts val="0"/>
              </a:spcBef>
            </a:pPr>
            <a:r>
              <a:rPr lang="en-US" dirty="0"/>
              <a:t>Lysias states that Paul is a Roman citizen whose life was in danger by the Jews.</a:t>
            </a:r>
            <a:endParaRPr lang="en-US" b="1" dirty="0"/>
          </a:p>
          <a:p>
            <a:pPr lvl="0">
              <a:spcBef>
                <a:spcPts val="0"/>
              </a:spcBef>
            </a:pPr>
            <a:r>
              <a:rPr lang="en-US" dirty="0"/>
              <a:t>Lysias reveals the fact that he rescued Paul.</a:t>
            </a:r>
          </a:p>
          <a:p>
            <a:pPr lvl="0">
              <a:spcBef>
                <a:spcPts val="0"/>
              </a:spcBef>
            </a:pPr>
            <a:r>
              <a:rPr lang="en-US" dirty="0"/>
              <a:t>Lysias, wanting to know the reason for their wanting Paul dead, sent him to the Jews council.</a:t>
            </a:r>
            <a:endParaRPr lang="en-US" b="1" dirty="0"/>
          </a:p>
          <a:p>
            <a:pPr lvl="0">
              <a:spcBef>
                <a:spcPts val="0"/>
              </a:spcBef>
            </a:pPr>
            <a:r>
              <a:rPr lang="en-US" dirty="0"/>
              <a:t>Lysias found no guilt in Paul worthy of death.</a:t>
            </a:r>
            <a:endParaRPr lang="en-US" b="1" dirty="0"/>
          </a:p>
          <a:p>
            <a:pPr lvl="0">
              <a:spcBef>
                <a:spcPts val="0"/>
              </a:spcBef>
            </a:pPr>
            <a:r>
              <a:rPr lang="en-US" dirty="0"/>
              <a:t>When Lysias gained intelligence of the plot to kill Paul, a Roman citizen, he was sent to Felix with the hope of a fair trial against Paul’s accusers (23:30).</a:t>
            </a:r>
          </a:p>
          <a:p>
            <a:pPr lvl="0">
              <a:spcBef>
                <a:spcPts val="0"/>
              </a:spcBef>
            </a:pPr>
            <a:r>
              <a:rPr lang="en-US" b="1" dirty="0"/>
              <a:t>NOTE: Acts 21:30-32; 22:24ff Lysias strangely omitted this from his report.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>
            <a:spAutoFit/>
          </a:bodyPr>
          <a:lstStyle/>
          <a:p>
            <a:r>
              <a:rPr lang="en-US" dirty="0"/>
              <a:t>Paul’s Defense</a:t>
            </a:r>
          </a:p>
        </p:txBody>
      </p:sp>
    </p:spTree>
  </p:cSld>
  <p:clrMapOvr>
    <a:masterClrMapping/>
  </p:clrMapOvr>
  <p:transition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46706" y="1600200"/>
            <a:ext cx="8686800" cy="3831818"/>
          </a:xfrm>
          <a:noFill/>
        </p:spPr>
        <p:txBody>
          <a:bodyPr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b="1" dirty="0"/>
              <a:t>Paul travels to Caesarea (23:31-35):</a:t>
            </a:r>
          </a:p>
          <a:p>
            <a:pPr lvl="0">
              <a:spcBef>
                <a:spcPts val="0"/>
              </a:spcBef>
            </a:pPr>
            <a:r>
              <a:rPr lang="en-US" dirty="0"/>
              <a:t>Caesarea was about 65 miles Northwest of Jerusalem.</a:t>
            </a:r>
            <a:endParaRPr lang="en-US" b="1" dirty="0"/>
          </a:p>
          <a:p>
            <a:pPr lvl="0">
              <a:spcBef>
                <a:spcPts val="0"/>
              </a:spcBef>
            </a:pPr>
            <a:r>
              <a:rPr lang="en-US" dirty="0"/>
              <a:t>The caravan leaves Jerusalem at night and makes it to Antipatris (located about 30 miles north of Jerusalem toward Caesarea).</a:t>
            </a:r>
            <a:endParaRPr lang="en-US" b="1" dirty="0"/>
          </a:p>
          <a:p>
            <a:pPr lvl="0">
              <a:spcBef>
                <a:spcPts val="0"/>
              </a:spcBef>
            </a:pPr>
            <a:r>
              <a:rPr lang="en-US" dirty="0"/>
              <a:t>The next morning, the 400 foot soldiers return to Jerusalem while the 70 horsemen continue with Paul to Caesarea (23:32).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>
            <a:spAutoFit/>
          </a:bodyPr>
          <a:lstStyle/>
          <a:p>
            <a:r>
              <a:rPr lang="en-US" dirty="0"/>
              <a:t>Paul’s Defense</a:t>
            </a:r>
          </a:p>
        </p:txBody>
      </p:sp>
    </p:spTree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4876800" cy="3954929"/>
          </a:xfr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b="0" dirty="0">
                <a:effectLst/>
                <a:latin typeface="Arial" pitchFamily="34" charset="0"/>
              </a:rPr>
              <a:t>Chief captain determined to send Paul to the governor (procurator) in Caesarea (23:23)</a:t>
            </a:r>
          </a:p>
          <a:p>
            <a:pPr lvl="1" eaLnBrk="1" hangingPunct="1">
              <a:defRPr/>
            </a:pPr>
            <a:r>
              <a:rPr lang="en-US" dirty="0">
                <a:effectLst/>
                <a:latin typeface="Arial" pitchFamily="34" charset="0"/>
              </a:rPr>
              <a:t>He could not be kept safe in Jerusalem</a:t>
            </a:r>
          </a:p>
          <a:p>
            <a:pPr lvl="1" eaLnBrk="1" hangingPunct="1">
              <a:defRPr/>
            </a:pPr>
            <a:r>
              <a:rPr lang="en-US" dirty="0">
                <a:effectLst/>
                <a:latin typeface="Arial" pitchFamily="34" charset="0"/>
              </a:rPr>
              <a:t>470 soldiers left Jerusalem in the middle of the night to escort Paul to Caesarea. </a:t>
            </a:r>
            <a:br>
              <a:rPr lang="en-US" dirty="0">
                <a:effectLst/>
                <a:latin typeface="Arial" pitchFamily="34" charset="0"/>
              </a:rPr>
            </a:br>
            <a:r>
              <a:rPr lang="en-US" dirty="0">
                <a:effectLst/>
                <a:latin typeface="Arial" pitchFamily="34" charset="0"/>
              </a:rPr>
              <a:t>Acts 23:23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0" y="76200"/>
            <a:ext cx="9144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endParaRPr lang="en-US" sz="4800" b="1" kern="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6800" y="1143000"/>
            <a:ext cx="4267200" cy="53994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3" name="Straight Arrow Connector 12"/>
          <p:cNvCxnSpPr/>
          <p:nvPr/>
        </p:nvCxnSpPr>
        <p:spPr>
          <a:xfrm flipH="1" flipV="1">
            <a:off x="7239000" y="5486400"/>
            <a:ext cx="381000" cy="2286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7239000" y="4953000"/>
            <a:ext cx="0" cy="4572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Line Callout 1 22"/>
          <p:cNvSpPr/>
          <p:nvPr/>
        </p:nvSpPr>
        <p:spPr>
          <a:xfrm>
            <a:off x="5105400" y="3810000"/>
            <a:ext cx="1143000" cy="993648"/>
          </a:xfrm>
          <a:prstGeom prst="borderCallout1">
            <a:avLst>
              <a:gd name="adj1" fmla="val 53448"/>
              <a:gd name="adj2" fmla="val 101503"/>
              <a:gd name="adj3" fmla="val 177370"/>
              <a:gd name="adj4" fmla="val 20756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About 65 Miles</a:t>
            </a:r>
          </a:p>
        </p:txBody>
      </p:sp>
      <p:cxnSp>
        <p:nvCxnSpPr>
          <p:cNvPr id="25" name="Straight Connector 24"/>
          <p:cNvCxnSpPr>
            <a:stCxn id="23" idx="0"/>
          </p:cNvCxnSpPr>
          <p:nvPr/>
        </p:nvCxnSpPr>
        <p:spPr>
          <a:xfrm>
            <a:off x="6248400" y="4306824"/>
            <a:ext cx="1066800" cy="64617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itle 2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>
            <a:spAutoFit/>
          </a:bodyPr>
          <a:lstStyle/>
          <a:p>
            <a:r>
              <a:rPr lang="en-US" dirty="0"/>
              <a:t>Paul’s Defense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41429" y="767502"/>
            <a:ext cx="8686800" cy="6063198"/>
          </a:xfrm>
          <a:solidFill>
            <a:schemeClr val="bg1"/>
          </a:solidFill>
        </p:spPr>
        <p:txBody>
          <a:bodyPr>
            <a:spAutoFit/>
          </a:bodyPr>
          <a:lstStyle/>
          <a:p>
            <a:pPr lvl="0">
              <a:spcBef>
                <a:spcPts val="0"/>
              </a:spcBef>
            </a:pPr>
            <a:r>
              <a:rPr lang="en-US" dirty="0"/>
              <a:t>Arriving in Caesarea that same day, the soldiers delivered Lysias’ letter to Felix, the governor of Caesarea, along with Paul (23:33). </a:t>
            </a:r>
            <a:endParaRPr lang="en-US" b="1" dirty="0"/>
          </a:p>
          <a:p>
            <a:pPr lvl="0">
              <a:spcBef>
                <a:spcPts val="0"/>
              </a:spcBef>
            </a:pPr>
            <a:r>
              <a:rPr lang="en-US" dirty="0"/>
              <a:t>Felix asks what province Paul was from to determine whether or not he was responsible for this case. Apparently he had no interest involving himself in it. </a:t>
            </a:r>
          </a:p>
          <a:p>
            <a:pPr lvl="0">
              <a:spcBef>
                <a:spcPts val="0"/>
              </a:spcBef>
            </a:pPr>
            <a:r>
              <a:rPr lang="en-US" dirty="0"/>
              <a:t>When it was said that Paul was of Cilicia, a province Felix was responsible for, he said he would hear more of this case when the accusers of Paul come to Caesarea (23:34).</a:t>
            </a:r>
            <a:endParaRPr lang="en-US" b="1" dirty="0"/>
          </a:p>
          <a:p>
            <a:pPr lvl="0">
              <a:spcBef>
                <a:spcPts val="0"/>
              </a:spcBef>
            </a:pPr>
            <a:r>
              <a:rPr lang="en-US" dirty="0"/>
              <a:t>Until Paul’s accusers come to Caesarea, Paul would be kept prisoner in Herod’s palace (23:35).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23275"/>
          </a:xfrm>
        </p:spPr>
        <p:txBody>
          <a:bodyPr>
            <a:spAutoFit/>
          </a:bodyPr>
          <a:lstStyle/>
          <a:p>
            <a:r>
              <a:rPr lang="en-US" dirty="0"/>
              <a:t>Paul’s Defense</a:t>
            </a:r>
          </a:p>
        </p:txBody>
      </p:sp>
    </p:spTree>
  </p:cSld>
  <p:clrMapOvr>
    <a:masterClrMapping/>
  </p:clrMapOvr>
  <p:transition>
    <p:fade thruBlk="1"/>
  </p:transition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AF_ScribblePa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cribble_pad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cribble_pa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ibble_pad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ibble_pad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ibble_pad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ibble_pad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ibble_pad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ribble_pad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ribble_pad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ribble_pad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ribble_pad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ribble_pad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ribble_pad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eme16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2623</TotalTime>
  <Words>531</Words>
  <Application>Microsoft Office PowerPoint</Application>
  <PresentationFormat>On-screen Show (4:3)</PresentationFormat>
  <Paragraphs>44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Arial</vt:lpstr>
      <vt:lpstr>Georgia</vt:lpstr>
      <vt:lpstr>Lucida Sans Unicode</vt:lpstr>
      <vt:lpstr>Times New Roman</vt:lpstr>
      <vt:lpstr>Verdana</vt:lpstr>
      <vt:lpstr>Wingdings 2</vt:lpstr>
      <vt:lpstr>Wingdings 3</vt:lpstr>
      <vt:lpstr>AF_ScribblePad</vt:lpstr>
      <vt:lpstr>Theme16</vt:lpstr>
      <vt:lpstr>The Acts of the Apostles</vt:lpstr>
      <vt:lpstr>Paul’s Defense</vt:lpstr>
      <vt:lpstr>Paul’s Defense</vt:lpstr>
      <vt:lpstr>Paul’s Defense</vt:lpstr>
      <vt:lpstr>Paul’s Defense</vt:lpstr>
      <vt:lpstr>Paul’s Defense</vt:lpstr>
      <vt:lpstr>Paul’s Defense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Acts of the Apostles</dc:title>
  <dc:creator>Micky Galloway</dc:creator>
  <cp:lastModifiedBy>Richard Lidh</cp:lastModifiedBy>
  <cp:revision>34</cp:revision>
  <dcterms:created xsi:type="dcterms:W3CDTF">2019-03-26T18:29:57Z</dcterms:created>
  <dcterms:modified xsi:type="dcterms:W3CDTF">2019-10-20T13:29:44Z</dcterms:modified>
</cp:coreProperties>
</file>